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308" r:id="rId3"/>
    <p:sldId id="309" r:id="rId4"/>
    <p:sldId id="322" r:id="rId5"/>
    <p:sldId id="300" r:id="rId6"/>
    <p:sldId id="340" r:id="rId7"/>
    <p:sldId id="296" r:id="rId8"/>
    <p:sldId id="351" r:id="rId9"/>
    <p:sldId id="325" r:id="rId10"/>
    <p:sldId id="357" r:id="rId11"/>
    <p:sldId id="352" r:id="rId12"/>
    <p:sldId id="341" r:id="rId13"/>
    <p:sldId id="320" r:id="rId14"/>
    <p:sldId id="343" r:id="rId15"/>
    <p:sldId id="342" r:id="rId16"/>
    <p:sldId id="346" r:id="rId17"/>
    <p:sldId id="347" r:id="rId18"/>
    <p:sldId id="349" r:id="rId19"/>
    <p:sldId id="345" r:id="rId20"/>
    <p:sldId id="348" r:id="rId21"/>
    <p:sldId id="354" r:id="rId22"/>
    <p:sldId id="356" r:id="rId23"/>
    <p:sldId id="28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3"/>
    <p:restoredTop sz="94717"/>
  </p:normalViewPr>
  <p:slideViewPr>
    <p:cSldViewPr snapToGrid="0">
      <p:cViewPr varScale="1">
        <p:scale>
          <a:sx n="99" d="100"/>
          <a:sy n="99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DEFC-972C-6159-36E8-738AEE96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Navigating the Path to Mastery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C3934-7074-2A18-C2B3-E0267517C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Programming for Practical Skill Development</a:t>
            </a:r>
          </a:p>
          <a:p>
            <a:endParaRPr lang="en-US" dirty="0"/>
          </a:p>
          <a:p>
            <a:r>
              <a:rPr lang="en-US" dirty="0"/>
              <a:t>Dr. Charles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13823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amera lens&#10;&#10;Description automatically generated">
            <a:extLst>
              <a:ext uri="{FF2B5EF4-FFF2-40B4-BE49-F238E27FC236}">
                <a16:creationId xmlns:a16="http://schemas.microsoft.com/office/drawing/2014/main" id="{0B8C9B80-2DBC-D0F4-2D81-366DD96A1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1" r="9089" b="113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208EF-2693-40D9-2C88-21AEF22E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Unlocking a deeper understanding of Python by teaching C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3D202-C673-0E1A-0A9B-532D91C6D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05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E0B3-BF85-8510-E1E4-B8311EA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for students (not the course outline)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1B9-D9E5-368F-AF5D-F9987105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C through a Python lens and Python through a C lens</a:t>
            </a:r>
          </a:p>
          <a:p>
            <a:r>
              <a:rPr lang="en-US" dirty="0"/>
              <a:t>Understand the nature of object-oriented programming</a:t>
            </a:r>
          </a:p>
          <a:p>
            <a:r>
              <a:rPr lang="en-US" dirty="0"/>
              <a:t>Understand interfaces </a:t>
            </a:r>
          </a:p>
          <a:p>
            <a:pPr lvl="1"/>
            <a:r>
              <a:rPr lang="en-US" dirty="0"/>
              <a:t>Different implementations behind an abstraction </a:t>
            </a:r>
          </a:p>
          <a:p>
            <a:r>
              <a:rPr lang="en-US" dirty="0"/>
              <a:t>Explain the how Python was built in C and inspired by C++</a:t>
            </a:r>
          </a:p>
          <a:p>
            <a:r>
              <a:rPr lang="en-US" dirty="0"/>
              <a:t>Have a sense of how the Python run time manages its objects and uses memory</a:t>
            </a:r>
          </a:p>
          <a:p>
            <a:r>
              <a:rPr lang="en-US" dirty="0"/>
              <a:t>See historical connections between C, C++, Python, Java, and JavaScript</a:t>
            </a:r>
          </a:p>
        </p:txBody>
      </p:sp>
    </p:spTree>
    <p:extLst>
      <p:ext uri="{BB962C8B-B14F-4D97-AF65-F5344CB8AC3E}">
        <p14:creationId xmlns:p14="http://schemas.microsoft.com/office/powerpoint/2010/main" val="302430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5A3BC5-B3DF-8FC8-ED96-04705135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1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1978 edition of book to focus on historical impact of C</a:t>
            </a:r>
          </a:p>
          <a:p>
            <a:r>
              <a:rPr lang="en-US" dirty="0"/>
              <a:t>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48 Auto-graded assignments</a:t>
            </a:r>
          </a:p>
          <a:p>
            <a:r>
              <a:rPr lang="en-US" dirty="0"/>
              <a:t>Brower-based development and compiler environment</a:t>
            </a:r>
          </a:p>
          <a:p>
            <a:r>
              <a:rPr lang="en-US" dirty="0"/>
              <a:t>Ends with building Python </a:t>
            </a:r>
            <a:r>
              <a:rPr lang="en-US"/>
              <a:t>objects in C</a:t>
            </a:r>
            <a:endParaRPr lang="en-US" dirty="0"/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6" name="Picture 5" descr="A blue letter c&#10;&#10;Description automatically generated">
            <a:extLst>
              <a:ext uri="{FF2B5EF4-FFF2-40B4-BE49-F238E27FC236}">
                <a16:creationId xmlns:a16="http://schemas.microsoft.com/office/drawing/2014/main" id="{ACBF46BE-3A2F-04E1-BA18-D37792A1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945" y="3689184"/>
            <a:ext cx="1226788" cy="1102126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4B1C85C-A0B8-F6DD-843B-C135C79D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28" y="2998458"/>
            <a:ext cx="2038822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8FDB24-2CCF-3B72-23A2-F40E9285A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6" b="113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EFC6E6-80D7-04EB-253C-DF83D22F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-10953"/>
            <a:ext cx="9070846" cy="7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756E502-CF69-8A14-DCAC-A4C211B84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1856859" y="590549"/>
            <a:ext cx="8700041" cy="4942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35B57-2257-9473-193D-73A0139546A3}"/>
              </a:ext>
            </a:extLst>
          </p:cNvPr>
          <p:cNvSpPr txBox="1"/>
          <p:nvPr/>
        </p:nvSpPr>
        <p:spPr>
          <a:xfrm>
            <a:off x="7251700" y="5829300"/>
            <a:ext cx="4084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https://audio.cc4e.com</a:t>
            </a:r>
          </a:p>
        </p:txBody>
      </p:sp>
    </p:spTree>
    <p:extLst>
      <p:ext uri="{BB962C8B-B14F-4D97-AF65-F5344CB8AC3E}">
        <p14:creationId xmlns:p14="http://schemas.microsoft.com/office/powerpoint/2010/main" val="242280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5958BD-BE6C-20D4-BFC5-76A82248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35" y="0"/>
            <a:ext cx="9335015" cy="585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706E4-0CE2-9D6A-EE96-8DE3103777BE}"/>
              </a:ext>
            </a:extLst>
          </p:cNvPr>
          <p:cNvSpPr txBox="1"/>
          <p:nvPr/>
        </p:nvSpPr>
        <p:spPr>
          <a:xfrm>
            <a:off x="7251700" y="5829300"/>
            <a:ext cx="4068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https://video.cc4e.com</a:t>
            </a:r>
          </a:p>
        </p:txBody>
      </p:sp>
    </p:spTree>
    <p:extLst>
      <p:ext uri="{BB962C8B-B14F-4D97-AF65-F5344CB8AC3E}">
        <p14:creationId xmlns:p14="http://schemas.microsoft.com/office/powerpoint/2010/main" val="144059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52835-5C19-5989-A1CC-5746A858AF4C}"/>
              </a:ext>
            </a:extLst>
          </p:cNvPr>
          <p:cNvSpPr txBox="1"/>
          <p:nvPr/>
        </p:nvSpPr>
        <p:spPr>
          <a:xfrm>
            <a:off x="3534101" y="1237445"/>
            <a:ext cx="2288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/>
              <a:t>Brian</a:t>
            </a:r>
          </a:p>
          <a:p>
            <a:r>
              <a:rPr lang="en-US" sz="4000" dirty="0"/>
              <a:t>Kernighan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568B6-E228-22A2-1DA1-2E20E521FF80}"/>
              </a:ext>
            </a:extLst>
          </p:cNvPr>
          <p:cNvSpPr txBox="1"/>
          <p:nvPr/>
        </p:nvSpPr>
        <p:spPr>
          <a:xfrm>
            <a:off x="6096000" y="4126366"/>
            <a:ext cx="2387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Bjarne </a:t>
            </a:r>
          </a:p>
          <a:p>
            <a:r>
              <a:rPr lang="en-US" sz="4000" dirty="0" err="1"/>
              <a:t>Stroustrup</a:t>
            </a:r>
            <a:endParaRPr lang="en-US" sz="4000" dirty="0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522D710C-88D2-983E-9DB0-A864832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6" y="3632852"/>
            <a:ext cx="4989293" cy="2729568"/>
          </a:xfrm>
          <a:prstGeom prst="rect">
            <a:avLst/>
          </a:prstGeom>
        </p:spPr>
      </p:pic>
      <p:pic>
        <p:nvPicPr>
          <p:cNvPr id="9" name="Picture 8" descr="A person sitting at a desk with a cup&#10;&#10;Description automatically generated">
            <a:extLst>
              <a:ext uri="{FF2B5EF4-FFF2-40B4-BE49-F238E27FC236}">
                <a16:creationId xmlns:a16="http://schemas.microsoft.com/office/drawing/2014/main" id="{4ECBDF0C-9A6B-AC62-2C6A-2C63BA29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73" y="573182"/>
            <a:ext cx="4989293" cy="26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3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6D57889C-DBD5-89F6-7D0A-B8294A5F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22" y="353871"/>
            <a:ext cx="7772400" cy="61502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635F52-8CA3-3F19-0A77-D0E18767CB02}"/>
              </a:ext>
            </a:extLst>
          </p:cNvPr>
          <p:cNvSpPr txBox="1"/>
          <p:nvPr/>
        </p:nvSpPr>
        <p:spPr>
          <a:xfrm>
            <a:off x="8942231" y="1009678"/>
            <a:ext cx="1804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Guido</a:t>
            </a:r>
          </a:p>
          <a:p>
            <a:r>
              <a:rPr lang="en-US" sz="4000" dirty="0"/>
              <a:t>van</a:t>
            </a:r>
          </a:p>
          <a:p>
            <a:r>
              <a:rPr lang="en-US" sz="4000" dirty="0"/>
              <a:t>Rossum</a:t>
            </a:r>
          </a:p>
        </p:txBody>
      </p:sp>
    </p:spTree>
    <p:extLst>
      <p:ext uri="{BB962C8B-B14F-4D97-AF65-F5344CB8AC3E}">
        <p14:creationId xmlns:p14="http://schemas.microsoft.com/office/powerpoint/2010/main" val="94670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3D260-205B-E8A5-A46D-A29DE6B9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1"/>
            <a:ext cx="3406877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A Tale of Two Books, 10 years, and Coursera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ook cover with gears&#10;&#10;Description automatically generated">
            <a:extLst>
              <a:ext uri="{FF2B5EF4-FFF2-40B4-BE49-F238E27FC236}">
                <a16:creationId xmlns:a16="http://schemas.microsoft.com/office/drawing/2014/main" id="{151D3C0F-68D3-40B7-8732-F902C239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79" y="871147"/>
            <a:ext cx="3360174" cy="4869817"/>
          </a:xfrm>
          <a:prstGeom prst="rect">
            <a:avLst/>
          </a:prstGeom>
        </p:spPr>
      </p:pic>
      <p:pic>
        <p:nvPicPr>
          <p:cNvPr id="8" name="Picture 7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04F0AD77-E1E2-A6BD-64C1-025FC6CE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261" y="871147"/>
            <a:ext cx="3360174" cy="4525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F37E0-A2DF-4312-E993-345152845F16}"/>
              </a:ext>
            </a:extLst>
          </p:cNvPr>
          <p:cNvSpPr txBox="1"/>
          <p:nvPr/>
        </p:nvSpPr>
        <p:spPr>
          <a:xfrm>
            <a:off x="4831160" y="5740964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Python for Everybody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4C7DA-24C1-85BA-C7C7-834FDF5396D7}"/>
              </a:ext>
            </a:extLst>
          </p:cNvPr>
          <p:cNvSpPr txBox="1"/>
          <p:nvPr/>
        </p:nvSpPr>
        <p:spPr>
          <a:xfrm>
            <a:off x="8270439" y="5666230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C Programming  for Everybody (2023)</a:t>
            </a:r>
          </a:p>
        </p:txBody>
      </p:sp>
    </p:spTree>
    <p:extLst>
      <p:ext uri="{BB962C8B-B14F-4D97-AF65-F5344CB8AC3E}">
        <p14:creationId xmlns:p14="http://schemas.microsoft.com/office/powerpoint/2010/main" val="119189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E16A-C463-1A7F-7086-761EE015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2" y="445073"/>
            <a:ext cx="11118635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F003D-9A85-E9B8-71E9-6124461A5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" r="2744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514A2-B2E8-2F5F-3E86-1A4E716F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After C:  Computer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2B63C-4EDA-926F-C25E-DC6267B6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0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E0B3-BF85-8510-E1E4-B8311EA6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My goals for students (not the course outline)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1B9-D9E5-368F-AF5D-F9987105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What is an "electronic computer"?</a:t>
            </a:r>
          </a:p>
          <a:p>
            <a:r>
              <a:rPr lang="en-US" sz="2200"/>
              <a:t>What is a gate?</a:t>
            </a:r>
          </a:p>
          <a:p>
            <a:r>
              <a:rPr lang="en-US" sz="2200"/>
              <a:t>What is inside of a chip?</a:t>
            </a:r>
          </a:p>
          <a:p>
            <a:r>
              <a:rPr lang="en-US" sz="2200"/>
              <a:t>How do CPUs work?</a:t>
            </a:r>
          </a:p>
          <a:p>
            <a:r>
              <a:rPr lang="en-US" sz="2200"/>
              <a:t>What is machine language?</a:t>
            </a:r>
          </a:p>
          <a:p>
            <a:r>
              <a:rPr lang="en-US" sz="2200"/>
              <a:t>What is an assembler?</a:t>
            </a:r>
          </a:p>
          <a:p>
            <a:r>
              <a:rPr lang="en-US" sz="2200"/>
              <a:t>What is a compiler?</a:t>
            </a:r>
          </a:p>
        </p:txBody>
      </p:sp>
      <p:pic>
        <p:nvPicPr>
          <p:cNvPr id="4" name="Picture 3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634B0737-B2C7-A901-9119-E3A479663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750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24FAAE-4C7D-FC7A-7501-FFF71589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Navigating the Path to Mastery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C8D7D-D26E-4DE0-5F81-8F68735F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It is not about learning everything</a:t>
            </a:r>
          </a:p>
          <a:p>
            <a:r>
              <a:rPr lang="en-US" sz="2400" dirty="0"/>
              <a:t>It is about preparing to learn anything</a:t>
            </a:r>
          </a:p>
        </p:txBody>
      </p:sp>
      <p:pic>
        <p:nvPicPr>
          <p:cNvPr id="15" name="Picture 14" descr="Arrows pointing towards light">
            <a:extLst>
              <a:ext uri="{FF2B5EF4-FFF2-40B4-BE49-F238E27FC236}">
                <a16:creationId xmlns:a16="http://schemas.microsoft.com/office/drawing/2014/main" id="{DB22014A-1225-47CD-F697-675A9FE5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282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A910C-B24A-7FB6-2CC4-CE9972E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Coursera: Python for Everybody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74A17-2224-C956-C4F3-A25A2DF8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2013, Updated 2016, 2024</a:t>
            </a:r>
          </a:p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Translated into 10+ Languages</a:t>
            </a:r>
          </a:p>
          <a:p>
            <a:r>
              <a:rPr lang="en-US" dirty="0"/>
              <a:t>In browser development environment</a:t>
            </a:r>
          </a:p>
          <a:p>
            <a:r>
              <a:rPr lang="en-US" dirty="0"/>
              <a:t>Many auto-graded exercises</a:t>
            </a:r>
          </a:p>
          <a:p>
            <a:r>
              <a:rPr lang="en-US" dirty="0"/>
              <a:t>Extra – more than just a course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Office Hours</a:t>
            </a:r>
          </a:p>
        </p:txBody>
      </p:sp>
      <p:pic>
        <p:nvPicPr>
          <p:cNvPr id="5" name="Picture 4" descr="A book cover with gears&#10;&#10;Description automatically generated">
            <a:extLst>
              <a:ext uri="{FF2B5EF4-FFF2-40B4-BE49-F238E27FC236}">
                <a16:creationId xmlns:a16="http://schemas.microsoft.com/office/drawing/2014/main" id="{1BA79DEB-434A-1B30-D310-C59BD619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3" y="588797"/>
            <a:ext cx="1528835" cy="22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7D6DED61-F181-6EEF-CC01-69EF2B23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47" y="643467"/>
            <a:ext cx="1739146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42B309B8-7B1E-4E4B-737E-CEAAD166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80" y="650497"/>
            <a:ext cx="1783579" cy="24686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6017E8EF-3FC8-F1B5-FAEB-3B1EE340E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9137"/>
          <a:stretch/>
        </p:blipFill>
        <p:spPr>
          <a:xfrm>
            <a:off x="1313927" y="3831016"/>
            <a:ext cx="1737360" cy="23130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8CC7C1C-8F1D-2194-1133-6D29015CB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" b="-4671"/>
          <a:stretch/>
        </p:blipFill>
        <p:spPr>
          <a:xfrm>
            <a:off x="9086446" y="3755224"/>
            <a:ext cx="1707047" cy="2464601"/>
          </a:xfrm>
          <a:prstGeom prst="rect">
            <a:avLst/>
          </a:prstGeom>
        </p:spPr>
      </p:pic>
      <p:pic>
        <p:nvPicPr>
          <p:cNvPr id="6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F66E6C8-F3C5-8E09-A626-3647B2726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3"/>
          <a:stretch/>
        </p:blipFill>
        <p:spPr>
          <a:xfrm>
            <a:off x="4542439" y="1332573"/>
            <a:ext cx="2941368" cy="41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mall globe on a calendar&#10;&#10;Description automatically generated">
            <a:extLst>
              <a:ext uri="{FF2B5EF4-FFF2-40B4-BE49-F238E27FC236}">
                <a16:creationId xmlns:a16="http://schemas.microsoft.com/office/drawing/2014/main" id="{8EE4F97C-A94F-07FA-A86F-67AE5B8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63187B-5164-1FD4-44B5-3236EF1F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839" y="943896"/>
            <a:ext cx="4402203" cy="29522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400" dirty="0"/>
              <a:t>Every week 1400 </a:t>
            </a:r>
            <a:r>
              <a:rPr lang="en-US" sz="4400" u="sng" dirty="0"/>
              <a:t>new</a:t>
            </a:r>
            <a:r>
              <a:rPr lang="en-US" sz="4400" dirty="0"/>
              <a:t> students enroll in Python for Everybody</a:t>
            </a:r>
            <a:br>
              <a:rPr lang="en-US" sz="4400" dirty="0"/>
            </a:br>
            <a:r>
              <a:rPr lang="en-US" sz="4400" dirty="0"/>
              <a:t>in India</a:t>
            </a:r>
          </a:p>
        </p:txBody>
      </p:sp>
    </p:spTree>
    <p:extLst>
      <p:ext uri="{BB962C8B-B14F-4D97-AF65-F5344CB8AC3E}">
        <p14:creationId xmlns:p14="http://schemas.microsoft.com/office/powerpoint/2010/main" val="230146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6F1260EF-F144-6E79-9121-A1DD348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b="86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094BC-58C3-3B41-DED8-EEF2E5A1C012}"/>
              </a:ext>
            </a:extLst>
          </p:cNvPr>
          <p:cNvSpPr txBox="1"/>
          <p:nvPr/>
        </p:nvSpPr>
        <p:spPr>
          <a:xfrm>
            <a:off x="238229" y="1271329"/>
            <a:ext cx="8140337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42623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Introductory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7607-F7FB-EB70-0664-A35A3605E361}"/>
              </a:ext>
            </a:extLst>
          </p:cNvPr>
          <p:cNvSpPr txBox="1"/>
          <p:nvPr/>
        </p:nvSpPr>
        <p:spPr>
          <a:xfrm>
            <a:off x="5940939" y="3868765"/>
            <a:ext cx="6006737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1178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Master Programmers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F2D8CE0-4914-A00A-B00E-4E31E8630F4F}"/>
              </a:ext>
            </a:extLst>
          </p:cNvPr>
          <p:cNvSpPr/>
          <p:nvPr/>
        </p:nvSpPr>
        <p:spPr>
          <a:xfrm rot="18900000">
            <a:off x="5571906" y="2336506"/>
            <a:ext cx="1042093" cy="13635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many amazing developers</a:t>
            </a:r>
          </a:p>
          <a:p>
            <a:r>
              <a:rPr lang="en-US" sz="2400" dirty="0"/>
              <a:t>Not the most educated</a:t>
            </a:r>
          </a:p>
          <a:p>
            <a:r>
              <a:rPr lang="en-US" sz="2400" dirty="0"/>
              <a:t>Not the most brilliant minds</a:t>
            </a:r>
          </a:p>
          <a:p>
            <a:r>
              <a:rPr lang="en-US" sz="2400" dirty="0"/>
              <a:t>Learned through working on large complex projects</a:t>
            </a:r>
          </a:p>
          <a:p>
            <a:r>
              <a:rPr lang="en-US" sz="2400" dirty="0"/>
              <a:t>Love to help other people learn</a:t>
            </a:r>
          </a:p>
        </p:txBody>
      </p:sp>
    </p:spTree>
    <p:extLst>
      <p:ext uri="{BB962C8B-B14F-4D97-AF65-F5344CB8AC3E}">
        <p14:creationId xmlns:p14="http://schemas.microsoft.com/office/powerpoint/2010/main" val="117937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B477-6D74-9901-AD66-0936AE2A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503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It is not what they know…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022EFB-2913-3560-1C9B-BB9E016193B8}"/>
              </a:ext>
            </a:extLst>
          </p:cNvPr>
          <p:cNvGrpSpPr/>
          <p:nvPr/>
        </p:nvGrpSpPr>
        <p:grpSpPr>
          <a:xfrm>
            <a:off x="708338" y="1455313"/>
            <a:ext cx="10712612" cy="4988669"/>
            <a:chOff x="588791" y="215256"/>
            <a:chExt cx="10830159" cy="62492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FFC62-9288-24C4-6AFA-085B7AC33F03}"/>
                </a:ext>
              </a:extLst>
            </p:cNvPr>
            <p:cNvSpPr txBox="1"/>
            <p:nvPr/>
          </p:nvSpPr>
          <p:spPr>
            <a:xfrm>
              <a:off x="1769228" y="1518194"/>
              <a:ext cx="114867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B48A7-69EF-DE67-99EE-16AEB7F6EBFB}"/>
                </a:ext>
              </a:extLst>
            </p:cNvPr>
            <p:cNvSpPr txBox="1"/>
            <p:nvPr/>
          </p:nvSpPr>
          <p:spPr>
            <a:xfrm>
              <a:off x="2829904" y="651721"/>
              <a:ext cx="101766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0C20B-25D8-3AA4-8547-B05E0B7EAED2}"/>
                </a:ext>
              </a:extLst>
            </p:cNvPr>
            <p:cNvSpPr txBox="1"/>
            <p:nvPr/>
          </p:nvSpPr>
          <p:spPr>
            <a:xfrm>
              <a:off x="3608913" y="1768021"/>
              <a:ext cx="72797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80A33-2A9E-F555-ED14-67E34DBF172B}"/>
                </a:ext>
              </a:extLst>
            </p:cNvPr>
            <p:cNvSpPr txBox="1"/>
            <p:nvPr/>
          </p:nvSpPr>
          <p:spPr>
            <a:xfrm>
              <a:off x="4833396" y="1768021"/>
              <a:ext cx="9031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2A9B1-2A12-BC9D-0E88-655A6EF6C506}"/>
                </a:ext>
              </a:extLst>
            </p:cNvPr>
            <p:cNvSpPr txBox="1"/>
            <p:nvPr/>
          </p:nvSpPr>
          <p:spPr>
            <a:xfrm>
              <a:off x="4717621" y="982026"/>
              <a:ext cx="9791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65EF0-69F0-F934-01E8-70528014E8E8}"/>
                </a:ext>
              </a:extLst>
            </p:cNvPr>
            <p:cNvSpPr txBox="1"/>
            <p:nvPr/>
          </p:nvSpPr>
          <p:spPr>
            <a:xfrm>
              <a:off x="6561633" y="1163163"/>
              <a:ext cx="66800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EDDD57-8086-FAFC-80B2-D486B35415BF}"/>
                </a:ext>
              </a:extLst>
            </p:cNvPr>
            <p:cNvSpPr txBox="1"/>
            <p:nvPr/>
          </p:nvSpPr>
          <p:spPr>
            <a:xfrm>
              <a:off x="6297110" y="2017850"/>
              <a:ext cx="70528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8E4A2-3E9B-3286-4526-E1480181D178}"/>
                </a:ext>
              </a:extLst>
            </p:cNvPr>
            <p:cNvSpPr txBox="1"/>
            <p:nvPr/>
          </p:nvSpPr>
          <p:spPr>
            <a:xfrm>
              <a:off x="4883121" y="2945640"/>
              <a:ext cx="9195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5C009E-0030-2792-F544-A1FD70820A7E}"/>
                </a:ext>
              </a:extLst>
            </p:cNvPr>
            <p:cNvSpPr txBox="1"/>
            <p:nvPr/>
          </p:nvSpPr>
          <p:spPr>
            <a:xfrm>
              <a:off x="3359614" y="2767861"/>
              <a:ext cx="9597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8503D-1FED-D0F6-33D9-2FC41B4D86C8}"/>
                </a:ext>
              </a:extLst>
            </p:cNvPr>
            <p:cNvSpPr txBox="1"/>
            <p:nvPr/>
          </p:nvSpPr>
          <p:spPr>
            <a:xfrm>
              <a:off x="6597169" y="2887740"/>
              <a:ext cx="123994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4542A-8F95-83AF-26A7-440466A47808}"/>
                </a:ext>
              </a:extLst>
            </p:cNvPr>
            <p:cNvSpPr txBox="1"/>
            <p:nvPr/>
          </p:nvSpPr>
          <p:spPr>
            <a:xfrm>
              <a:off x="5430258" y="3873432"/>
              <a:ext cx="16598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D7DA9-2798-58EA-AD35-ECB919CF5B71}"/>
                </a:ext>
              </a:extLst>
            </p:cNvPr>
            <p:cNvSpPr txBox="1"/>
            <p:nvPr/>
          </p:nvSpPr>
          <p:spPr>
            <a:xfrm>
              <a:off x="9360928" y="1382992"/>
              <a:ext cx="205802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9DC8B-3B10-8E42-038B-513309F2386C}"/>
                </a:ext>
              </a:extLst>
            </p:cNvPr>
            <p:cNvSpPr txBox="1"/>
            <p:nvPr/>
          </p:nvSpPr>
          <p:spPr>
            <a:xfrm>
              <a:off x="7968892" y="2664243"/>
              <a:ext cx="121090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8B926-6FFA-2573-9973-846205B8E6B4}"/>
                </a:ext>
              </a:extLst>
            </p:cNvPr>
            <p:cNvSpPr txBox="1"/>
            <p:nvPr/>
          </p:nvSpPr>
          <p:spPr>
            <a:xfrm>
              <a:off x="6056007" y="449441"/>
              <a:ext cx="228775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F903F-8877-44FA-272F-464D18AAEB7B}"/>
                </a:ext>
              </a:extLst>
            </p:cNvPr>
            <p:cNvSpPr txBox="1"/>
            <p:nvPr/>
          </p:nvSpPr>
          <p:spPr>
            <a:xfrm>
              <a:off x="3384235" y="5654858"/>
              <a:ext cx="158027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B482DA-49D1-BD30-56EC-26853E3B88A5}"/>
                </a:ext>
              </a:extLst>
            </p:cNvPr>
            <p:cNvSpPr txBox="1"/>
            <p:nvPr/>
          </p:nvSpPr>
          <p:spPr>
            <a:xfrm>
              <a:off x="8958598" y="593050"/>
              <a:ext cx="177150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AD1A3-B6C8-3690-AA9F-D0F1EF8D2EC8}"/>
                </a:ext>
              </a:extLst>
            </p:cNvPr>
            <p:cNvSpPr txBox="1"/>
            <p:nvPr/>
          </p:nvSpPr>
          <p:spPr>
            <a:xfrm>
              <a:off x="6056007" y="4555942"/>
              <a:ext cx="15017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ABFBEA-AC4C-8539-5576-E3778D9DE234}"/>
                </a:ext>
              </a:extLst>
            </p:cNvPr>
            <p:cNvSpPr txBox="1"/>
            <p:nvPr/>
          </p:nvSpPr>
          <p:spPr>
            <a:xfrm>
              <a:off x="4061281" y="4628735"/>
              <a:ext cx="113733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84A14-A800-C94B-6AFE-178D6781CD06}"/>
                </a:ext>
              </a:extLst>
            </p:cNvPr>
            <p:cNvSpPr txBox="1"/>
            <p:nvPr/>
          </p:nvSpPr>
          <p:spPr>
            <a:xfrm>
              <a:off x="7711569" y="3708942"/>
              <a:ext cx="439504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868639-43F4-9D13-223A-F2916E8FAE00}"/>
                </a:ext>
              </a:extLst>
            </p:cNvPr>
            <p:cNvSpPr txBox="1"/>
            <p:nvPr/>
          </p:nvSpPr>
          <p:spPr>
            <a:xfrm>
              <a:off x="10138422" y="5325489"/>
              <a:ext cx="11357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33D57C-9DF7-B926-4A77-B31D3A6863B6}"/>
                </a:ext>
              </a:extLst>
            </p:cNvPr>
            <p:cNvSpPr txBox="1"/>
            <p:nvPr/>
          </p:nvSpPr>
          <p:spPr>
            <a:xfrm>
              <a:off x="8736790" y="3722164"/>
              <a:ext cx="223220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D62DFA-1CC5-776F-3F12-9CDACCD07C7C}"/>
                </a:ext>
              </a:extLst>
            </p:cNvPr>
            <p:cNvSpPr txBox="1"/>
            <p:nvPr/>
          </p:nvSpPr>
          <p:spPr>
            <a:xfrm>
              <a:off x="1803726" y="2521210"/>
              <a:ext cx="12818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007DA-BA2B-262C-5E99-0FB49E21DE9F}"/>
                </a:ext>
              </a:extLst>
            </p:cNvPr>
            <p:cNvSpPr txBox="1"/>
            <p:nvPr/>
          </p:nvSpPr>
          <p:spPr>
            <a:xfrm>
              <a:off x="8495908" y="2115852"/>
              <a:ext cx="157904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804DC6-00AA-CD00-D0B9-9CD12BDC67AF}"/>
                </a:ext>
              </a:extLst>
            </p:cNvPr>
            <p:cNvSpPr txBox="1"/>
            <p:nvPr/>
          </p:nvSpPr>
          <p:spPr>
            <a:xfrm>
              <a:off x="588791" y="3519511"/>
              <a:ext cx="10148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78950-8A89-02A6-1CD3-751DE55427DF}"/>
                </a:ext>
              </a:extLst>
            </p:cNvPr>
            <p:cNvSpPr txBox="1"/>
            <p:nvPr/>
          </p:nvSpPr>
          <p:spPr>
            <a:xfrm>
              <a:off x="1341539" y="4371666"/>
              <a:ext cx="132253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899C67-029B-DB84-DFB7-E242E58980C9}"/>
                </a:ext>
              </a:extLst>
            </p:cNvPr>
            <p:cNvSpPr txBox="1"/>
            <p:nvPr/>
          </p:nvSpPr>
          <p:spPr>
            <a:xfrm>
              <a:off x="3036223" y="4655543"/>
              <a:ext cx="8511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D9AF2-5C61-3908-99BE-D58685EF3FC8}"/>
                </a:ext>
              </a:extLst>
            </p:cNvPr>
            <p:cNvSpPr txBox="1"/>
            <p:nvPr/>
          </p:nvSpPr>
          <p:spPr>
            <a:xfrm>
              <a:off x="1072726" y="5514279"/>
              <a:ext cx="153515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8D74C-76BD-F05F-290D-6FB64B079394}"/>
                </a:ext>
              </a:extLst>
            </p:cNvPr>
            <p:cNvSpPr txBox="1"/>
            <p:nvPr/>
          </p:nvSpPr>
          <p:spPr>
            <a:xfrm>
              <a:off x="6015395" y="2914077"/>
              <a:ext cx="436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990CD4-8340-2AF2-C713-A062F64C0546}"/>
                </a:ext>
              </a:extLst>
            </p:cNvPr>
            <p:cNvSpPr txBox="1"/>
            <p:nvPr/>
          </p:nvSpPr>
          <p:spPr>
            <a:xfrm>
              <a:off x="5489259" y="5300935"/>
              <a:ext cx="91109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A9090C-C039-2AD6-0482-64E452C8E799}"/>
                </a:ext>
              </a:extLst>
            </p:cNvPr>
            <p:cNvSpPr txBox="1"/>
            <p:nvPr/>
          </p:nvSpPr>
          <p:spPr>
            <a:xfrm>
              <a:off x="7272543" y="5271759"/>
              <a:ext cx="199041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CA0859-0E9F-A62E-013B-86A719C6D5EA}"/>
                </a:ext>
              </a:extLst>
            </p:cNvPr>
            <p:cNvSpPr txBox="1"/>
            <p:nvPr/>
          </p:nvSpPr>
          <p:spPr>
            <a:xfrm>
              <a:off x="2500783" y="3621964"/>
              <a:ext cx="20422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8E985D-FE04-2042-EC98-099517DA21F0}"/>
                </a:ext>
              </a:extLst>
            </p:cNvPr>
            <p:cNvSpPr txBox="1"/>
            <p:nvPr/>
          </p:nvSpPr>
          <p:spPr>
            <a:xfrm>
              <a:off x="9581186" y="2742754"/>
              <a:ext cx="150164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094CF-F141-45ED-DFEF-285897F326EB}"/>
                </a:ext>
              </a:extLst>
            </p:cNvPr>
            <p:cNvSpPr txBox="1"/>
            <p:nvPr/>
          </p:nvSpPr>
          <p:spPr>
            <a:xfrm>
              <a:off x="687994" y="771361"/>
              <a:ext cx="164814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B74C70-D982-0A74-A55E-65A6596DF0FF}"/>
                </a:ext>
              </a:extLst>
            </p:cNvPr>
            <p:cNvSpPr txBox="1"/>
            <p:nvPr/>
          </p:nvSpPr>
          <p:spPr>
            <a:xfrm>
              <a:off x="760015" y="2300833"/>
              <a:ext cx="5756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81476-D685-AD15-1CE4-0204D5C6B1F5}"/>
                </a:ext>
              </a:extLst>
            </p:cNvPr>
            <p:cNvSpPr txBox="1"/>
            <p:nvPr/>
          </p:nvSpPr>
          <p:spPr>
            <a:xfrm>
              <a:off x="7337030" y="1585248"/>
              <a:ext cx="129841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A91D4-3A9A-45B7-559D-2696FBC3C84A}"/>
                </a:ext>
              </a:extLst>
            </p:cNvPr>
            <p:cNvSpPr txBox="1"/>
            <p:nvPr/>
          </p:nvSpPr>
          <p:spPr>
            <a:xfrm>
              <a:off x="9134381" y="4581001"/>
              <a:ext cx="1517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16D25D-5326-E746-C8F0-2EB92FD65B21}"/>
                </a:ext>
              </a:extLst>
            </p:cNvPr>
            <p:cNvSpPr txBox="1"/>
            <p:nvPr/>
          </p:nvSpPr>
          <p:spPr>
            <a:xfrm>
              <a:off x="4044127" y="215256"/>
              <a:ext cx="1126636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7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It is how they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Can learn any programming situation and </a:t>
            </a:r>
            <a:r>
              <a:rPr lang="en-US" sz="2400" b="1" u="sng" dirty="0"/>
              <a:t>master it in four weeks</a:t>
            </a:r>
          </a:p>
          <a:p>
            <a:endParaRPr lang="en-US" sz="2400" b="1" u="sng" dirty="0"/>
          </a:p>
          <a:p>
            <a:r>
              <a:rPr lang="en-US" sz="2400" dirty="0"/>
              <a:t>See past the syntax (X-ray Vision)</a:t>
            </a:r>
            <a:endParaRPr lang="en-US" sz="2400" b="1" u="sng" dirty="0"/>
          </a:p>
          <a:p>
            <a:pPr lvl="1"/>
            <a:r>
              <a:rPr lang="en-US" dirty="0"/>
              <a:t>Run-time environments and internal data structures memory use, performance tradeoff	</a:t>
            </a:r>
          </a:p>
          <a:p>
            <a:endParaRPr lang="en-US" sz="2400" dirty="0"/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32211714-B3FB-36A8-DA81-61198130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r="23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6790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725</TotalTime>
  <Words>467</Words>
  <Application>Microsoft Macintosh PowerPoint</Application>
  <PresentationFormat>Widescreen</PresentationFormat>
  <Paragraphs>109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Navigating the Path to Mastery</vt:lpstr>
      <vt:lpstr>A Tale of Two Books, 10 years, and Coursera</vt:lpstr>
      <vt:lpstr>Coursera: Python for Everybody</vt:lpstr>
      <vt:lpstr>PowerPoint Presentation</vt:lpstr>
      <vt:lpstr>Every week 1400 new students enroll in Python for Everybody in India</vt:lpstr>
      <vt:lpstr>PowerPoint Presentation</vt:lpstr>
      <vt:lpstr>Who would I hire?</vt:lpstr>
      <vt:lpstr>It is not what they know…</vt:lpstr>
      <vt:lpstr>It is how they learn</vt:lpstr>
      <vt:lpstr>Unlocking a deeper understanding of Python by teaching C </vt:lpstr>
      <vt:lpstr>My goals for students (not the course outline)</vt:lpstr>
      <vt:lpstr>PowerPoint Presentation</vt:lpstr>
      <vt:lpstr>C Programming for Everybody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C:  Computer Architecture</vt:lpstr>
      <vt:lpstr>My goals for students (not the course outline)</vt:lpstr>
      <vt:lpstr>Navigating the Path to Mastery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59</cp:revision>
  <dcterms:created xsi:type="dcterms:W3CDTF">2024-02-06T01:33:55Z</dcterms:created>
  <dcterms:modified xsi:type="dcterms:W3CDTF">2024-03-21T01:49:37Z</dcterms:modified>
</cp:coreProperties>
</file>